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471" r:id="rId3"/>
    <p:sldId id="528" r:id="rId4"/>
    <p:sldId id="529" r:id="rId5"/>
    <p:sldId id="536" r:id="rId6"/>
    <p:sldId id="537" r:id="rId7"/>
    <p:sldId id="530" r:id="rId8"/>
    <p:sldId id="538" r:id="rId9"/>
    <p:sldId id="544" r:id="rId10"/>
    <p:sldId id="532" r:id="rId11"/>
    <p:sldId id="533" r:id="rId12"/>
    <p:sldId id="534" r:id="rId13"/>
    <p:sldId id="539" r:id="rId14"/>
    <p:sldId id="540" r:id="rId15"/>
    <p:sldId id="507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E MILNE" initials="M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1E"/>
    <a:srgbClr val="009644"/>
    <a:srgbClr val="008000"/>
    <a:srgbClr val="FFFF66"/>
    <a:srgbClr val="FFCC66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9" autoAdjust="0"/>
    <p:restoredTop sz="94601" autoAdjust="0"/>
  </p:normalViewPr>
  <p:slideViewPr>
    <p:cSldViewPr>
      <p:cViewPr varScale="1">
        <p:scale>
          <a:sx n="103" d="100"/>
          <a:sy n="103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42896-8E1F-4592-B5A5-18C5C72FB23A}" type="datetimeFigureOut">
              <a:rPr lang="en-ZA" smtClean="0"/>
              <a:t>2021/04/30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0E8E3-D37B-4AA5-9D84-59ED5DB466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2453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99D547-1A9C-4812-81A1-DCCB702D1569}" type="datetimeFigureOut">
              <a:rPr lang="en-US"/>
              <a:pPr>
                <a:defRPr/>
              </a:pPr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BE2F452-BBC8-48A0-81EB-29E797DD877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740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10C67C-630D-4807-B486-EC56C14DF5E6}" type="slidenum">
              <a:rPr lang="en-ZA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ZA" altLang="en-US" smtClean="0"/>
          </a:p>
        </p:txBody>
      </p:sp>
    </p:spTree>
    <p:extLst>
      <p:ext uri="{BB962C8B-B14F-4D97-AF65-F5344CB8AC3E}">
        <p14:creationId xmlns:p14="http://schemas.microsoft.com/office/powerpoint/2010/main" val="136123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CC4D-6B80-824F-95B3-C7042065D9B6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2FD1-091E-4E14-B5E1-3309D4850A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970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F6902-2018-4A43-A197-E66B77FC800F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C980E-3AC1-4DFD-ABD0-F24C9196324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08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0AAFC-9222-5F47-83D3-233A5731C885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76249-C742-443A-9BEC-97296B7C01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753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6309320"/>
            <a:ext cx="9035988" cy="34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http://www.kznonline.gov.za/images/stories/downloads/Logos/Coat_of_Arms-zulu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6414955"/>
            <a:ext cx="575048" cy="420660"/>
          </a:xfrm>
          <a:prstGeom prst="rect">
            <a:avLst/>
          </a:prstGeo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1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32440" y="6309320"/>
            <a:ext cx="540060" cy="484165"/>
          </a:xfr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anchor="ctr"/>
          <a:lstStyle/>
          <a:p>
            <a:pPr algn="ctr">
              <a:defRPr/>
            </a:pPr>
            <a:fld id="{80BD4F07-03E6-4EEC-A54B-BD8004E5F0D3}" type="slidenum">
              <a:rPr lang="en-US" sz="1400" b="1" smtClean="0">
                <a:solidFill>
                  <a:srgbClr val="008000"/>
                </a:solidFill>
                <a:latin typeface="Arial" panose="020B0604020202020204" pitchFamily="34" charset="0"/>
              </a:rPr>
              <a:pPr algn="ctr">
                <a:defRPr/>
              </a:pPr>
              <a:t>‹#›</a:t>
            </a:fld>
            <a:endParaRPr lang="en-US" sz="1400" b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0" y="6559393"/>
            <a:ext cx="914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ZA" sz="1050" b="1" i="1" baseline="30000" dirty="0" smtClean="0">
                <a:solidFill>
                  <a:srgbClr val="009900"/>
                </a:solidFill>
              </a:rPr>
              <a:t>“</a:t>
            </a:r>
            <a:r>
              <a:rPr lang="en-ZA" sz="1050" b="1" i="1" baseline="30000" dirty="0">
                <a:solidFill>
                  <a:srgbClr val="009900"/>
                </a:solidFill>
              </a:rPr>
              <a:t>KZN as a prosperous </a:t>
            </a:r>
            <a:r>
              <a:rPr lang="en-ZA" sz="1050" b="1" i="1" baseline="30000" dirty="0" smtClean="0">
                <a:solidFill>
                  <a:srgbClr val="009900"/>
                </a:solidFill>
              </a:rPr>
              <a:t>Province</a:t>
            </a:r>
            <a:r>
              <a:rPr lang="en-ZA" sz="1050" b="1" i="1" dirty="0" smtClean="0">
                <a:solidFill>
                  <a:srgbClr val="009900"/>
                </a:solidFill>
              </a:rPr>
              <a:t> </a:t>
            </a:r>
            <a:r>
              <a:rPr lang="en-ZA" sz="1050" b="1" i="1" baseline="30000" dirty="0" smtClean="0">
                <a:solidFill>
                  <a:srgbClr val="009900"/>
                </a:solidFill>
              </a:rPr>
              <a:t>with healthy, secure and </a:t>
            </a:r>
            <a:r>
              <a:rPr lang="en-ZA" sz="1050" b="1" i="1" baseline="30000" dirty="0">
                <a:solidFill>
                  <a:srgbClr val="009900"/>
                </a:solidFill>
              </a:rPr>
              <a:t>skilled population, </a:t>
            </a:r>
            <a:r>
              <a:rPr lang="en-ZA" sz="1050" b="1" i="1" baseline="30000" dirty="0" smtClean="0">
                <a:solidFill>
                  <a:srgbClr val="009900"/>
                </a:solidFill>
              </a:rPr>
              <a:t>living in dignity and harmony, acting </a:t>
            </a:r>
            <a:r>
              <a:rPr lang="en-ZA" sz="1050" b="1" i="1" baseline="30000" dirty="0">
                <a:solidFill>
                  <a:srgbClr val="009900"/>
                </a:solidFill>
              </a:rPr>
              <a:t>as a gateway between Africa and the </a:t>
            </a:r>
            <a:r>
              <a:rPr lang="en-ZA" sz="1050" b="1" i="1" baseline="30000" dirty="0" smtClean="0">
                <a:solidFill>
                  <a:srgbClr val="009900"/>
                </a:solidFill>
              </a:rPr>
              <a:t>World”</a:t>
            </a:r>
            <a:endParaRPr lang="en-ZA" sz="1050" b="1" i="1" baseline="30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595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75F08-4359-F24D-B75E-52A5BEC6842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12F24-582A-4117-A0B2-A1DD2489FD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78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FB60-A28B-FA49-9890-02611BDD1250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F3DF0-8F4F-4A0C-B1E1-3C80CEE4DE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274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77D25-B234-DB47-8433-1FA2361B333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57167-10C8-42C7-B29A-1F1A091DEDC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259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6082-06BD-AB4C-ADD6-3421277132D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BF22A-558E-49CD-8C91-D895D54353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778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77BC-9A31-FA42-B460-684745034B14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70C76-ABB2-4FD9-BD01-E906E11C99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049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3F39-493D-254D-911F-0BEF0C9BCEC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A617F-46FE-4A8A-8649-A4E46A8175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49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9430-34CF-3844-89BE-8856531CE00F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A8617-99DB-44A4-9BFF-66DE9E6244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A631F-DC78-9541-BC17-B6C98AEFE055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82E0-F617-466A-8989-E6F91EEE83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079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B701AD-C1C5-DC49-8F34-007252B5D40B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2021/04/30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CCA43C-E545-4331-BDCE-A95AACE0403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73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TP Powerpoint Template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043608" y="1772816"/>
            <a:ext cx="72009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200" b="1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ZA" alt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ZA" alt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828836"/>
            <a:ext cx="8496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endParaRPr lang="en-US" altLang="en-US" sz="24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2397949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2013228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000" b="1" cap="all" dirty="0">
                <a:solidFill>
                  <a:schemeClr val="bg1"/>
                </a:solidFill>
                <a:cs typeface="Arial" panose="020B0604020202020204" pitchFamily="34" charset="0"/>
              </a:rPr>
              <a:t>The summary of Legislation applicable to local government </a:t>
            </a:r>
          </a:p>
          <a:p>
            <a:pPr algn="ctr"/>
            <a:endParaRPr lang="en-ZA" sz="4000" b="1" cap="all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2339752" y="4365104"/>
            <a:ext cx="4464496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07 – 05 – 2021</a:t>
            </a:r>
            <a:endParaRPr lang="en-US" altLang="en-US" sz="28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NDP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20688"/>
            <a:ext cx="869208" cy="80045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39752" y="6176337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GROWING </a:t>
            </a:r>
            <a:r>
              <a:rPr lang="en-US" sz="1200" dirty="0">
                <a:solidFill>
                  <a:schemeClr val="bg1"/>
                </a:solidFill>
              </a:rPr>
              <a:t>KWAZULU-NATAL TOGETHER</a:t>
            </a:r>
          </a:p>
        </p:txBody>
      </p:sp>
      <p:pic>
        <p:nvPicPr>
          <p:cNvPr id="8" name="Picture 7" descr="Cogta 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1389"/>
            <a:ext cx="2808312" cy="70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690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10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10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5774" y="1414325"/>
            <a:ext cx="8890722" cy="503392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000" b="1" dirty="0">
                <a:latin typeface="Arial" charset="0"/>
                <a:cs typeface="Arial" charset="0"/>
              </a:rPr>
              <a:t>INTERGOVERNMENTAL RELATIONS FRAMEWORK ACT NO 13 OF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2005</a:t>
            </a:r>
          </a:p>
          <a:p>
            <a:pPr algn="just">
              <a:lnSpc>
                <a:spcPct val="150000"/>
              </a:lnSpc>
            </a:pPr>
            <a:endParaRPr lang="en-US" altLang="en-US" sz="2000" b="1" dirty="0" smtClean="0"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Establishes a framework for the national government, provincial government and local governments to: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promote and facilitate intergovernmental relations;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provide for mechanisms and procedures to facilitate the settlement of intergovernmental disputes; and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provide for matters connected therewith.</a:t>
            </a:r>
          </a:p>
          <a:p>
            <a:pPr algn="just">
              <a:lnSpc>
                <a:spcPct val="150000"/>
              </a:lnSpc>
            </a:pP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IGR Act (2005)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21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11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11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96" y="1414325"/>
            <a:ext cx="9073008" cy="4761188"/>
          </a:xfrm>
        </p:spPr>
        <p:txBody>
          <a:bodyPr>
            <a:noAutofit/>
          </a:bodyPr>
          <a:lstStyle/>
          <a:p>
            <a:pPr lvl="0" defTabSz="914400">
              <a:lnSpc>
                <a:spcPct val="150000"/>
              </a:lnSpc>
              <a:buNone/>
              <a:defRPr/>
            </a:pPr>
            <a:r>
              <a:rPr lang="en-US" altLang="en-US" sz="2000" b="1" dirty="0"/>
              <a:t>LOCAL </a:t>
            </a:r>
            <a:r>
              <a:rPr lang="en-US" altLang="en-US" sz="2000" b="1" dirty="0" smtClean="0"/>
              <a:t>GOVERNMENT </a:t>
            </a:r>
            <a:r>
              <a:rPr lang="en-US" altLang="en-US" sz="2000" b="1" dirty="0"/>
              <a:t>: MUNICIPAL PROPERTY RATES ACT, 6 OF </a:t>
            </a:r>
            <a:r>
              <a:rPr lang="en-US" altLang="en-US" sz="2000" b="1" dirty="0" smtClean="0"/>
              <a:t>2004</a:t>
            </a:r>
          </a:p>
          <a:p>
            <a:pPr lvl="0" defTabSz="914400">
              <a:lnSpc>
                <a:spcPct val="150000"/>
              </a:lnSpc>
              <a:buNone/>
              <a:defRPr/>
            </a:pPr>
            <a:endParaRPr lang="en-US" altLang="en-US" sz="2000" b="1" dirty="0" smtClean="0"/>
          </a:p>
          <a:p>
            <a:pPr eaLnBrk="1" hangingPunct="1">
              <a:buFont typeface="Arial" charset="0"/>
              <a:buNone/>
            </a:pPr>
            <a:r>
              <a:rPr lang="en-ZA" altLang="en-US" sz="2000" dirty="0"/>
              <a:t> </a:t>
            </a:r>
            <a:r>
              <a:rPr lang="en-ZA" altLang="en-US" sz="2000" dirty="0">
                <a:latin typeface="Arial" charset="0"/>
                <a:cs typeface="Arial" charset="0"/>
              </a:rPr>
              <a:t>Regulate the power of a municipality </a:t>
            </a:r>
          </a:p>
          <a:p>
            <a:pPr eaLnBrk="1" hangingPunct="1">
              <a:buFont typeface="Arial" charset="0"/>
              <a:buNone/>
            </a:pPr>
            <a:endParaRPr lang="en-ZA" alt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ZA" altLang="en-US" sz="2000" dirty="0">
                <a:latin typeface="Arial" charset="0"/>
                <a:cs typeface="Arial" charset="0"/>
              </a:rPr>
              <a:t>to impose rates on property; </a:t>
            </a:r>
          </a:p>
          <a:p>
            <a:pPr eaLnBrk="1" hangingPunct="1"/>
            <a:endParaRPr lang="en-ZA" alt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ZA" altLang="en-US" sz="2000" dirty="0">
                <a:latin typeface="Arial" charset="0"/>
                <a:cs typeface="Arial" charset="0"/>
              </a:rPr>
              <a:t>to exclude certain properties from rating in the national interest; </a:t>
            </a:r>
          </a:p>
          <a:p>
            <a:pPr eaLnBrk="1" hangingPunct="1"/>
            <a:endParaRPr lang="en-ZA" alt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ZA" altLang="en-US" sz="2000" dirty="0">
                <a:latin typeface="Arial" charset="0"/>
                <a:cs typeface="Arial" charset="0"/>
              </a:rPr>
              <a:t>to make provision for municipalities to implement a transparent and fair system of exemptions, reductions and rebates through their rating policies; </a:t>
            </a:r>
          </a:p>
          <a:p>
            <a:pPr lvl="0" defTabSz="914400">
              <a:lnSpc>
                <a:spcPct val="150000"/>
              </a:lnSpc>
              <a:buNone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MPRA (2004) 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4264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12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12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96" y="1414325"/>
            <a:ext cx="9073008" cy="47611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LOCAL GOVERNMENT: MUNICIPAL DEMARCATION ACT NO 27 OF 1998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Provides for criteria and procedures for the determination of municipal boundaries by an independent authority and to provide for matters connected thereto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ZA" sz="2400" b="1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ZA" sz="2000" b="1" dirty="0">
                <a:latin typeface="Arial" pitchFamily="34" charset="0"/>
                <a:cs typeface="Arial" pitchFamily="34" charset="0"/>
              </a:rPr>
              <a:t>LOCAL GOVERNMENT: MUNICIPAL ELECTORAL ACT NO 27 OF 2000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Regulates municipal elections; to amend certain laws and to provide for matters connected thereto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 defTabSz="914400">
              <a:lnSpc>
                <a:spcPct val="150000"/>
              </a:lnSpc>
              <a:buNone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mdB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332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13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13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96" y="1414325"/>
            <a:ext cx="9073008" cy="5216488"/>
          </a:xfrm>
        </p:spPr>
        <p:txBody>
          <a:bodyPr>
            <a:noAutofit/>
          </a:bodyPr>
          <a:lstStyle/>
          <a:p>
            <a:pPr lvl="0" defTabSz="914400">
              <a:lnSpc>
                <a:spcPct val="150000"/>
              </a:lnSpc>
              <a:buNone/>
              <a:defRPr/>
            </a:pPr>
            <a:r>
              <a:rPr lang="en-ZA" altLang="en-US" sz="2000" b="1" dirty="0">
                <a:latin typeface="Arial" charset="0"/>
                <a:cs typeface="Arial" charset="0"/>
              </a:rPr>
              <a:t> DISASTER MANAGEMENT ACT 57 OF </a:t>
            </a:r>
            <a:r>
              <a:rPr lang="en-ZA" altLang="en-US" sz="2000" b="1" dirty="0" smtClean="0">
                <a:latin typeface="Arial" charset="0"/>
                <a:cs typeface="Arial" charset="0"/>
              </a:rPr>
              <a:t>2002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Provides for –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integrated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disaster management policy that focuses on preventing or reducing the risk of disasters, mitigating the severity of disasters, emergency preparedness, rapid and effective response to disasters and post-disaster recovery;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establishment of national, provincial and municipal disaster management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Disaster management volunteers; and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Matters incidental thereto. </a:t>
            </a:r>
          </a:p>
          <a:p>
            <a:pPr lvl="0" defTabSz="914400">
              <a:lnSpc>
                <a:spcPct val="150000"/>
              </a:lnSpc>
              <a:buNone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DMA (2002)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731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1560" y="2132856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FF"/>
                </a:solidFill>
                <a:latin typeface="Arial"/>
                <a:cs typeface="Arial"/>
              </a:rPr>
              <a:t>THANK YOU</a:t>
            </a:r>
            <a:endParaRPr lang="en-ZA" sz="6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" name="Picture 3" descr="Untitled-2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84984"/>
            <a:ext cx="2736304" cy="173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2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2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2765" y="1497496"/>
            <a:ext cx="9015739" cy="5243872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ZA" altLang="en-US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LOCAL GOVERNMENT LEGISLATION AND THE GOVERNANCE </a:t>
            </a:r>
            <a:r>
              <a:rPr lang="en-ZA" altLang="en-US" sz="20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FRAMEWORK</a:t>
            </a:r>
          </a:p>
          <a:p>
            <a:pPr>
              <a:defRPr/>
            </a:pPr>
            <a:r>
              <a:rPr lang="en-ZA" altLang="en-US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Constitution  </a:t>
            </a:r>
            <a:r>
              <a:rPr lang="en-ZA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of the Republic of South Africa Act,1996;</a:t>
            </a:r>
          </a:p>
          <a:p>
            <a:pPr>
              <a:defRPr/>
            </a:pP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Local Government: Municipal Structures Act No. 117 of 1998;</a:t>
            </a:r>
          </a:p>
          <a:p>
            <a:pPr>
              <a:defRPr/>
            </a:pP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Local Government: Municipal Systems  Act No. 32 of 2000;</a:t>
            </a:r>
          </a:p>
          <a:p>
            <a:pPr>
              <a:defRPr/>
            </a:pPr>
            <a:endParaRPr lang="en-ZA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Z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Government: Municipal Finance Management Act No. 56 of 2003;</a:t>
            </a:r>
          </a:p>
          <a:p>
            <a:pPr>
              <a:defRPr/>
            </a:pPr>
            <a:r>
              <a:rPr lang="en-Z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Intergovernmental </a:t>
            </a: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Relations Framework Act No. 13 of 2005;</a:t>
            </a:r>
          </a:p>
          <a:p>
            <a:pPr>
              <a:defRPr/>
            </a:pPr>
            <a:endParaRPr lang="en-ZA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Z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Government: Municipal Property Rates Act No. 6 of 2004;</a:t>
            </a:r>
          </a:p>
          <a:p>
            <a:pPr>
              <a:defRPr/>
            </a:pP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Local Government: Municipal Demarcation Act No. 27 of </a:t>
            </a:r>
            <a:r>
              <a:rPr lang="en-Z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1998;</a:t>
            </a:r>
            <a:endParaRPr lang="en-Z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Local Government: Municipal Electoral Act No. 27 of </a:t>
            </a:r>
            <a:r>
              <a:rPr lang="en-Z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2000; and</a:t>
            </a:r>
            <a:endParaRPr lang="en-Z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Disaster Management Act No. 57 of </a:t>
            </a:r>
            <a:r>
              <a:rPr lang="en-ZA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2002.</a:t>
            </a:r>
            <a:endParaRPr lang="en-Z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endParaRPr lang="en-ZA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0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2289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3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3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1204274"/>
            <a:ext cx="8928992" cy="560910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Arial" charset="0"/>
              <a:buChar char="•"/>
            </a:pPr>
            <a:r>
              <a:rPr lang="en-ZA" altLang="en-US" sz="2000" b="1" dirty="0">
                <a:latin typeface="Arial" charset="0"/>
                <a:cs typeface="Arial" charset="0"/>
              </a:rPr>
              <a:t>CONSTITUTION  OF THE REPUBLIC OF SOUTH AFRICA ACT (NO. 108 OF 1996) </a:t>
            </a:r>
            <a:endParaRPr lang="en-ZA" altLang="en-US" sz="2000" b="1" dirty="0" smtClean="0">
              <a:latin typeface="Arial" charset="0"/>
              <a:cs typeface="Arial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Constitution of the Republic of South Africa, 1996 is the supreme law of the land. </a:t>
            </a:r>
          </a:p>
          <a:p>
            <a:pPr eaLnBrk="1" hangingPunct="1">
              <a:defRPr/>
            </a:pPr>
            <a:endParaRPr lang="en-ZA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other law or government action can supersede the provisions of the Constitution. </a:t>
            </a:r>
          </a:p>
          <a:p>
            <a:pPr marL="0" indent="0" eaLnBrk="1" hangingPunct="1">
              <a:buNone/>
              <a:defRPr/>
            </a:pPr>
            <a:endParaRPr lang="en-ZA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Constitution provides the legal </a:t>
            </a:r>
            <a:r>
              <a:rPr lang="en-ZA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framework </a:t>
            </a: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that directs municipalities, as well as other spheres of government, in the work that they do. It </a:t>
            </a:r>
            <a:r>
              <a:rPr lang="en-ZA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defines the legislative competence </a:t>
            </a: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different spheres of government.</a:t>
            </a:r>
          </a:p>
          <a:p>
            <a:pPr marL="0" indent="0" eaLnBrk="1" hangingPunct="1">
              <a:buNone/>
              <a:defRPr/>
            </a:pPr>
            <a:endParaRPr lang="en-ZA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Z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regard to local government chapter 7 of the Constitution is relevant and applicable. </a:t>
            </a:r>
          </a:p>
          <a:p>
            <a:pPr algn="just">
              <a:lnSpc>
                <a:spcPct val="150000"/>
              </a:lnSpc>
            </a:pP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altLang="en-US" sz="2000" b="1" dirty="0" smtClean="0">
                <a:latin typeface="Arial" charset="0"/>
                <a:cs typeface="Arial" charset="0"/>
              </a:rPr>
              <a:t>CONSTITUTION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728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4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prstClr val="black"/>
                </a:solidFill>
                <a:latin typeface="Arial"/>
                <a:cs typeface="Arial"/>
              </a:rPr>
              <a:pPr algn="l"/>
              <a:t>4</a:t>
            </a:fld>
            <a:endParaRPr lang="en-US" alt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5774" y="1414325"/>
            <a:ext cx="8962730" cy="53990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ZA" altLang="en-US" sz="2000" b="1" dirty="0">
                <a:latin typeface="Arial" charset="0"/>
                <a:cs typeface="Arial" charset="0"/>
              </a:rPr>
              <a:t>LOCAL GOVERNMENT: MUNICIPAL STRUCTURES ACT 117 of 1998 (“Structures Act</a:t>
            </a:r>
            <a:r>
              <a:rPr lang="en-ZA" altLang="en-US" sz="2000" b="1" dirty="0" smtClean="0">
                <a:latin typeface="Arial" charset="0"/>
                <a:cs typeface="Arial" charset="0"/>
              </a:rPr>
              <a:t>”)</a:t>
            </a:r>
          </a:p>
          <a:p>
            <a:pPr algn="just">
              <a:lnSpc>
                <a:spcPct val="150000"/>
              </a:lnSpc>
            </a:pPr>
            <a:endParaRPr lang="en-ZA" altLang="en-US" sz="2000" b="1" dirty="0" smtClean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The Structures Act provides for, inter alia, the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following different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categories of municipalities as follows:-</a:t>
            </a:r>
          </a:p>
          <a:p>
            <a:pPr marL="892175" indent="-434975" eaLnBrk="1" fontAlgn="auto" hangingPunct="1">
              <a:spcAft>
                <a:spcPts val="0"/>
              </a:spcAft>
              <a:defRPr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	Category A  (Metros)</a:t>
            </a:r>
          </a:p>
          <a:p>
            <a:pPr marL="892175" indent="-434975" eaLnBrk="1" fontAlgn="auto" hangingPunct="1">
              <a:spcAft>
                <a:spcPts val="0"/>
              </a:spcAft>
              <a:defRPr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Category B (District )</a:t>
            </a:r>
          </a:p>
          <a:p>
            <a:pPr marL="892175" indent="-434975" eaLnBrk="1" fontAlgn="auto" hangingPunct="1">
              <a:spcAft>
                <a:spcPts val="0"/>
              </a:spcAft>
              <a:defRPr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Category C (Local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0" eaLnBrk="1" fontAlgn="auto" hangingPunct="1">
              <a:spcAft>
                <a:spcPts val="0"/>
              </a:spcAft>
              <a:buNone/>
              <a:defRPr/>
            </a:pP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defRPr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The different types of  municipalities that may be established within the categories e.g. Collective executive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system (Excos),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Mayoral executive system, Plenary executive system,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Sub-council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participatory  system &amp; Ward participatory system.</a:t>
            </a:r>
          </a:p>
          <a:p>
            <a:pPr algn="just">
              <a:lnSpc>
                <a:spcPct val="150000"/>
              </a:lnSpc>
            </a:pPr>
            <a:endParaRPr lang="en-ZA" sz="2000" b="1" dirty="0"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</a:pPr>
            <a:endParaRPr lang="en-ZA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The structures act 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440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5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prstClr val="black"/>
                </a:solidFill>
                <a:latin typeface="Arial"/>
                <a:cs typeface="Arial"/>
              </a:rPr>
              <a:pPr algn="l"/>
              <a:t>5</a:t>
            </a:fld>
            <a:endParaRPr lang="en-US" alt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5774" y="1414325"/>
            <a:ext cx="8962730" cy="53990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ZA" altLang="en-US" sz="2000" b="1" dirty="0">
                <a:latin typeface="Arial" charset="0"/>
                <a:cs typeface="Arial" charset="0"/>
              </a:rPr>
              <a:t>LOCAL GOVERNMENT: MUNICIPAL STRUCTURES ACT 117 of 1998 (“Structures Act</a:t>
            </a:r>
            <a:r>
              <a:rPr lang="en-ZA" altLang="en-US" sz="2000" b="1" dirty="0" smtClean="0">
                <a:latin typeface="Arial" charset="0"/>
                <a:cs typeface="Arial" charset="0"/>
              </a:rPr>
              <a:t>”)</a:t>
            </a:r>
          </a:p>
          <a:p>
            <a:pPr marL="400050" indent="-400050" eaLnBrk="1" fontAlgn="auto" hangingPunct="1">
              <a:spcAft>
                <a:spcPts val="0"/>
              </a:spcAft>
              <a:defRPr/>
            </a:pPr>
            <a:r>
              <a:rPr lang="en-ZA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election, vacation, removal and functions of the following  office bearers and internal  structures and functionaries:-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ZA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00050" indent="57150" eaLnBrk="1" fontAlgn="auto" hangingPunct="1">
              <a:spcAft>
                <a:spcPts val="0"/>
              </a:spcAft>
              <a:defRPr/>
            </a:pP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Speaker of council</a:t>
            </a:r>
          </a:p>
          <a:p>
            <a:pPr marL="892175" indent="-434975" eaLnBrk="1" fontAlgn="auto" hangingPunct="1">
              <a:spcAft>
                <a:spcPts val="0"/>
              </a:spcAft>
              <a:defRPr/>
            </a:pP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Executive Committee</a:t>
            </a:r>
          </a:p>
          <a:p>
            <a:pPr marL="892175" indent="-434975" eaLnBrk="1" fontAlgn="auto" hangingPunct="1">
              <a:spcAft>
                <a:spcPts val="0"/>
              </a:spcAft>
              <a:defRPr/>
            </a:pP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Mayor and Deputy Mayor</a:t>
            </a:r>
          </a:p>
          <a:p>
            <a:pPr marL="892175" indent="-434975" eaLnBrk="1" fontAlgn="auto" hangingPunct="1">
              <a:spcAft>
                <a:spcPts val="0"/>
              </a:spcAft>
              <a:defRPr/>
            </a:pP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Ward Committees</a:t>
            </a:r>
          </a:p>
          <a:p>
            <a:pPr marL="457200" indent="0" eaLnBrk="1" fontAlgn="auto" hangingPunct="1">
              <a:spcAft>
                <a:spcPts val="0"/>
              </a:spcAft>
              <a:buNone/>
              <a:defRPr/>
            </a:pPr>
            <a:endParaRPr lang="en-ZA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division of powers and functions between the district and local municipalities, the National Minister’s mandate to authorise a local municipality to perform certain district functions and the authority of the MEC to adjust the powers and functions between the district and the local municipalities.</a:t>
            </a:r>
          </a:p>
          <a:p>
            <a:pPr algn="just">
              <a:lnSpc>
                <a:spcPct val="150000"/>
              </a:lnSpc>
            </a:pPr>
            <a:endParaRPr lang="en-ZA" sz="2000" b="1" dirty="0"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</a:pPr>
            <a:endParaRPr lang="en-ZA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The structures act 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788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6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6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96" y="1414325"/>
            <a:ext cx="9073008" cy="53990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000" b="1" dirty="0">
                <a:latin typeface="Arial" charset="0"/>
                <a:cs typeface="Arial" charset="0"/>
              </a:rPr>
              <a:t>LOCAL GOVERNMENT : MUNICIPAL SYSTEMS ACT 32 OF 2000 (“SYSTEMS ACT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”)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2000" b="1" dirty="0" smtClean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 Systems Act provides for , inter alia, the following:-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400050" indent="-400050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legal nature of a municipality as an organ of state, exercising executive and legislative authority and broadly defining the exercise of such authority.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400050" indent="-400050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Mechanisms, processes and procedures for  community participation.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400050" indent="-400050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Systems for developmentally-orientated planning:-</a:t>
            </a:r>
          </a:p>
          <a:p>
            <a:pPr marL="892175" indent="-527050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Core components of IDP</a:t>
            </a:r>
          </a:p>
          <a:p>
            <a:pPr marL="892175" indent="-527050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Planning, drafting, adopting and review of IDP</a:t>
            </a:r>
          </a:p>
          <a:p>
            <a:pPr marL="892175" indent="-527050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Status of the IDP as the principal strategic planning instrument, binding the municipality to  the exercise of its executive authority.</a:t>
            </a:r>
          </a:p>
          <a:p>
            <a:pPr algn="just">
              <a:lnSpc>
                <a:spcPct val="150000"/>
              </a:lnSpc>
            </a:pPr>
            <a:endParaRPr lang="en-ZA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systems act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856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7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7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96" y="1414325"/>
            <a:ext cx="9073008" cy="53990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000" b="1" dirty="0">
                <a:latin typeface="Arial" charset="0"/>
                <a:cs typeface="Arial" charset="0"/>
              </a:rPr>
              <a:t>LOCAL GOVERNMENT : MUNICIPAL SYSTEMS ACT 32 OF 2000 (“SYSTEMS ACT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”)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2000" b="1" dirty="0" smtClean="0">
              <a:latin typeface="Arial" charset="0"/>
              <a:cs typeface="Arial" charset="0"/>
            </a:endParaRP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Establishment of a performance management system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:-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defRPr/>
            </a:pPr>
            <a:r>
              <a:rPr lang="en-ZA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Local Public Administration and Human resource systems:-</a:t>
            </a:r>
          </a:p>
          <a:p>
            <a:pPr marL="857250" lvl="1" indent="-457200">
              <a:defRPr/>
            </a:pP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Organisation of the administration, with clear roles and responsibilities of office bearers and the MM, delegations, accountability of the MM with regard to performance;</a:t>
            </a:r>
          </a:p>
          <a:p>
            <a:pPr marL="857250" lvl="1" indent="-457200">
              <a:defRPr/>
            </a:pP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Framework for municipalities to define the roles and responsibilities of  political structures, office bearers and the MM;</a:t>
            </a:r>
          </a:p>
          <a:p>
            <a:pPr marL="857250" lvl="1" indent="-457200">
              <a:defRPr/>
            </a:pP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Duties and obligations of the MM;</a:t>
            </a:r>
          </a:p>
          <a:p>
            <a:pPr marL="857250" lvl="1" indent="-457200">
              <a:defRPr/>
            </a:pPr>
            <a:r>
              <a:rPr lang="en-Z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Appointment of managers directly accountable to the MM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ZA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systems act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6269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8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8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96" y="1414325"/>
            <a:ext cx="9073008" cy="53990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000" b="1" dirty="0">
                <a:latin typeface="Arial" charset="0"/>
                <a:cs typeface="Arial" charset="0"/>
              </a:rPr>
              <a:t>LOCAL GOVERNMENT : MUNICIPAL SYSTEMS ACT 32 OF 2000 (“SYSTEMS ACT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”)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2000" b="1" dirty="0" smtClean="0">
              <a:latin typeface="Arial" charset="0"/>
              <a:cs typeface="Arial" charset="0"/>
            </a:endParaRPr>
          </a:p>
          <a:p>
            <a:pPr marL="400050" indent="-400050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Code of Conduct for Councillors:-</a:t>
            </a:r>
          </a:p>
          <a:p>
            <a:pPr marL="400050" indent="-400050"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08025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Regulates Conduct of Councillors</a:t>
            </a:r>
          </a:p>
          <a:p>
            <a:pPr marL="708025"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08025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Provides for mechanisms to deal with breaches of the Code;</a:t>
            </a:r>
          </a:p>
          <a:p>
            <a:pPr marL="708025"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08025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Sanctions applicable for breach</a:t>
            </a:r>
          </a:p>
          <a:p>
            <a:pPr marL="708025"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Code of Conduct for municipal staff.</a:t>
            </a:r>
          </a:p>
          <a:p>
            <a:pPr algn="just">
              <a:lnSpc>
                <a:spcPct val="150000"/>
              </a:lnSpc>
            </a:pPr>
            <a:endParaRPr lang="en-ZA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systems act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918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9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9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Cogta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443"/>
            <a:ext cx="2232248" cy="56226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6017" y="1414325"/>
            <a:ext cx="893048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000" b="1" dirty="0">
                <a:latin typeface="Arial" charset="0"/>
                <a:cs typeface="Arial" charset="0"/>
              </a:rPr>
              <a:t>LOCAL GOVERNMENT MUNICIPAL FINANCE MANAGEMENT ACT, 56 OF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2003</a:t>
            </a:r>
          </a:p>
          <a:p>
            <a:pPr algn="just">
              <a:lnSpc>
                <a:spcPct val="150000"/>
              </a:lnSpc>
            </a:pPr>
            <a:endParaRPr lang="en-US" altLang="en-US" sz="2000" b="1" dirty="0" smtClean="0"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Local Government Municipal Finance Management Act :-</a:t>
            </a:r>
          </a:p>
          <a:p>
            <a:pPr marL="361950" indent="-361950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secures sound and sustainable management of the financial affairs of municipalities and other institutions in the local sphere of government; </a:t>
            </a:r>
          </a:p>
          <a:p>
            <a:pPr marL="361950" indent="-361950" eaLnBrk="1" fontAlgn="auto" hangingPunct="1"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establish treasury norms and standards for the local sphere of government;</a:t>
            </a:r>
          </a:p>
          <a:p>
            <a:pPr marL="361950" indent="-361950" eaLnBrk="1" fontAlgn="auto" hangingPunct="1"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eaLnBrk="1" fontAlgn="auto" hangingPunct="1"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to provide for matters connected therewith.  </a:t>
            </a:r>
          </a:p>
          <a:p>
            <a:pPr algn="just">
              <a:lnSpc>
                <a:spcPct val="150000"/>
              </a:lnSpc>
            </a:pPr>
            <a:endParaRPr lang="en-ZA" sz="2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0152" y="29473"/>
            <a:ext cx="3203848" cy="8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MFMA (2003) </a:t>
            </a:r>
            <a:endParaRPr lang="en-ZA" sz="2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2147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DF6390BD-357C-4CC2-8104-D5B77F01D36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18788</TotalTime>
  <Words>886</Words>
  <Application>Microsoft Office PowerPoint</Application>
  <PresentationFormat>On-screen Show (4:3)</PresentationFormat>
  <Paragraphs>155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: 18th March 2020</dc:title>
  <dc:creator>User</dc:creator>
  <cp:lastModifiedBy>user</cp:lastModifiedBy>
  <cp:revision>1289</cp:revision>
  <cp:lastPrinted>2020-03-17T19:37:08Z</cp:lastPrinted>
  <dcterms:created xsi:type="dcterms:W3CDTF">2011-10-05T05:43:47Z</dcterms:created>
  <dcterms:modified xsi:type="dcterms:W3CDTF">2021-04-30T14:33:24Z</dcterms:modified>
</cp:coreProperties>
</file>